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71" r:id="rId3"/>
    <p:sldId id="258" r:id="rId4"/>
    <p:sldId id="259" r:id="rId5"/>
    <p:sldId id="263" r:id="rId6"/>
    <p:sldId id="260" r:id="rId7"/>
    <p:sldId id="262" r:id="rId8"/>
    <p:sldId id="268" r:id="rId9"/>
    <p:sldId id="269" r:id="rId10"/>
    <p:sldId id="270" r:id="rId11"/>
    <p:sldId id="265" r:id="rId12"/>
    <p:sldId id="257" r:id="rId13"/>
    <p:sldId id="261" r:id="rId14"/>
    <p:sldId id="267" r:id="rId15"/>
    <p:sldId id="264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52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jpe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  <a:gradFill flip="none" rotWithShape="1">
            <a:gsLst>
              <a:gs pos="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5400000" scaled="0"/>
            <a:tileRect/>
          </a:gradFill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pFill/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pFill/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pixycam.com/wiki/doku.php?id=wiki:v2:overview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9BE10567-6165-46A7-867D-4690A16B46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0F4DB1F4-429C-4C85-85D7-C4D81996D3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" name="Picture 2">
              <a:extLst>
                <a:ext uri="{FF2B5EF4-FFF2-40B4-BE49-F238E27FC236}">
                  <a16:creationId xmlns:a16="http://schemas.microsoft.com/office/drawing/2014/main" id="{159C0DA6-71D9-4C96-A774-7FADF5E0A4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2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 xmlns:p14="http://schemas.microsoft.com/office/powerpoint/2010/main" xmlns:a16="http://schemas.microsoft.com/office/drawing/2014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2" name="Round Diagonal Corner Rectangle 7">
            <a:extLst>
              <a:ext uri="{FF2B5EF4-FFF2-40B4-BE49-F238E27FC236}">
                <a16:creationId xmlns:a16="http://schemas.microsoft.com/office/drawing/2014/main" id="{4B24F6DB-F114-44A7-BB56-D401884E4E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82333" y="2235200"/>
            <a:ext cx="7027334" cy="2396067"/>
          </a:xfrm>
          <a:prstGeom prst="round2DiagRect">
            <a:avLst>
              <a:gd name="adj1" fmla="val 9246"/>
              <a:gd name="adj2" fmla="val 0"/>
            </a:avLst>
          </a:prstGeom>
          <a:solidFill>
            <a:srgbClr val="000000">
              <a:alpha val="80000"/>
            </a:srgbClr>
          </a:solidFill>
          <a:ln w="19050" cap="sq">
            <a:solidFill>
              <a:schemeClr val="tx2"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DB50ECD-225E-4F81-AF7B-706DD05F3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900097"/>
            <a:ext cx="10982062" cy="1211524"/>
            <a:chOff x="605895" y="2900097"/>
            <a:chExt cx="10982062" cy="1211524"/>
          </a:xfrm>
          <a:effectLst/>
        </p:grpSpPr>
        <p:sp>
          <p:nvSpPr>
            <p:cNvPr id="15" name="Freeform 32">
              <a:extLst>
                <a:ext uri="{FF2B5EF4-FFF2-40B4-BE49-F238E27FC236}">
                  <a16:creationId xmlns:a16="http://schemas.microsoft.com/office/drawing/2014/main" id="{CBC3B006-1357-4969-BC3D-CDD91E492B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9653587" y="33797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6" name="Freeform 33">
              <a:extLst>
                <a:ext uri="{FF2B5EF4-FFF2-40B4-BE49-F238E27FC236}">
                  <a16:creationId xmlns:a16="http://schemas.microsoft.com/office/drawing/2014/main" id="{0D6E4F1D-B331-41B5-90EF-2236C1EE15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078244" y="33107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7" name="Freeform 34">
              <a:extLst>
                <a:ext uri="{FF2B5EF4-FFF2-40B4-BE49-F238E27FC236}">
                  <a16:creationId xmlns:a16="http://schemas.microsoft.com/office/drawing/2014/main" id="{54A60014-21DF-44E5-9137-4335718850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1146631" y="35742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8" name="Freeform 37">
              <a:extLst>
                <a:ext uri="{FF2B5EF4-FFF2-40B4-BE49-F238E27FC236}">
                  <a16:creationId xmlns:a16="http://schemas.microsoft.com/office/drawing/2014/main" id="{40B768C0-B003-45F4-9A06-EA3509A90B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 flipV="1">
              <a:off x="10230644" y="30345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19" name="Freeform 35">
              <a:extLst>
                <a:ext uri="{FF2B5EF4-FFF2-40B4-BE49-F238E27FC236}">
                  <a16:creationId xmlns:a16="http://schemas.microsoft.com/office/drawing/2014/main" id="{5E479182-2054-4AD9-823D-81CFAD7F2C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034587" y="25627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0" name="Freeform 36">
              <a:extLst>
                <a:ext uri="{FF2B5EF4-FFF2-40B4-BE49-F238E27FC236}">
                  <a16:creationId xmlns:a16="http://schemas.microsoft.com/office/drawing/2014/main" id="{A7D912CF-756A-41F1-8BF1-5BA7D1BD05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747375" y="32326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1" name="Freeform 38">
              <a:extLst>
                <a:ext uri="{FF2B5EF4-FFF2-40B4-BE49-F238E27FC236}">
                  <a16:creationId xmlns:a16="http://schemas.microsoft.com/office/drawing/2014/main" id="{734B6F35-2160-44B1-AB00-F628C84B14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1399044" y="30953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2" name="Freeform 39">
              <a:extLst>
                <a:ext uri="{FF2B5EF4-FFF2-40B4-BE49-F238E27FC236}">
                  <a16:creationId xmlns:a16="http://schemas.microsoft.com/office/drawing/2014/main" id="{D8657E76-4F63-44FE-86C5-54CA174FCB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10353675" y="21531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3" name="Freeform 40">
              <a:extLst>
                <a:ext uri="{FF2B5EF4-FFF2-40B4-BE49-F238E27FC236}">
                  <a16:creationId xmlns:a16="http://schemas.microsoft.com/office/drawing/2014/main" id="{482CEB8C-90E5-4152-8B52-A2881B98A3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848850" y="33088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4" name="Rectangle 41">
              <a:extLst>
                <a:ext uri="{FF2B5EF4-FFF2-40B4-BE49-F238E27FC236}">
                  <a16:creationId xmlns:a16="http://schemas.microsoft.com/office/drawing/2014/main" id="{85010FC2-BC4C-4692-876D-7FE363BFC6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5400000">
              <a:off x="9721056" y="32842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714C1223-2B78-4715-9ACB-079A60D16D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2122751" y="3532184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1D9109D3-C92A-410B-9B43-5F02B2D84E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958445" y="3463128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EF5B327A-A1AE-42F3-815E-84F4AA2948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858308" y="3726653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77738BDE-751F-4D4C-B4C4-C9DF3EA291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 flipV="1">
              <a:off x="1658407" y="3186902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9C8C4AD6-72BF-490C-963C-97C7FD7E7E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860814" y="271515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94990E31-5AA8-4502-A963-CE1B539DAC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289314" y="3385079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1" name="Freeform 38">
              <a:extLst>
                <a:ext uri="{FF2B5EF4-FFF2-40B4-BE49-F238E27FC236}">
                  <a16:creationId xmlns:a16="http://schemas.microsoft.com/office/drawing/2014/main" id="{9E703E9D-ED76-449C-A8C0-7A1E24B8B2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605895" y="3247760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2" name="Freeform 39">
              <a:extLst>
                <a:ext uri="{FF2B5EF4-FFF2-40B4-BE49-F238E27FC236}">
                  <a16:creationId xmlns:a16="http://schemas.microsoft.com/office/drawing/2014/main" id="{C70A75E8-C815-4CCF-ABEE-83F19BFE05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1532202" y="2305578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3" name="Freeform 40">
              <a:extLst>
                <a:ext uri="{FF2B5EF4-FFF2-40B4-BE49-F238E27FC236}">
                  <a16:creationId xmlns:a16="http://schemas.microsoft.com/office/drawing/2014/main" id="{E15638E1-6A92-4D31-A034-853A65A754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154501" y="346127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  <p:sp>
          <p:nvSpPr>
            <p:cNvPr id="34" name="Rectangle 41">
              <a:extLst>
                <a:ext uri="{FF2B5EF4-FFF2-40B4-BE49-F238E27FC236}">
                  <a16:creationId xmlns:a16="http://schemas.microsoft.com/office/drawing/2014/main" id="{EA3E8D58-D52B-4300-8A50-5696430D1A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rot="16200000" flipH="1">
              <a:off x="2448983" y="3436672"/>
              <a:ext cx="23813" cy="252413"/>
            </a:xfrm>
            <a:prstGeom prst="rect">
              <a:avLst/>
            </a:prstGeom>
            <a:solidFill>
              <a:schemeClr val="tx2">
                <a:alpha val="60000"/>
              </a:schemeClr>
            </a:solidFill>
            <a:ln>
              <a:noFill/>
            </a:ln>
            <a:effectLst>
              <a:outerShdw blurRad="50800" dist="38100" dir="2700000" algn="tl" rotWithShape="0">
                <a:srgbClr val="000000">
                  <a:alpha val="58000"/>
                </a:srgbClr>
              </a:outerShdw>
            </a:effectLst>
            <a:extLst/>
          </p:spPr>
        </p:sp>
      </p:grpSp>
      <p:sp>
        <p:nvSpPr>
          <p:cNvPr id="2" name="标题 1">
            <a:extLst>
              <a:ext uri="{FF2B5EF4-FFF2-40B4-BE49-F238E27FC236}">
                <a16:creationId xmlns:a16="http://schemas.microsoft.com/office/drawing/2014/main" id="{A50F2955-E01D-4582-94CC-4AD3B1E1752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n-US" altLang="zh-CN" cap="none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Camera Module</a:t>
            </a:r>
            <a:endParaRPr lang="zh-CN" altLang="en-US" cap="none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6B4CA75-4908-41EE-B30A-A99E45E4E1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n-US" altLang="zh-CN" cap="none">
                <a:solidFill>
                  <a:schemeClr val="bg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Weipeng Lin	</a:t>
            </a:r>
            <a:endParaRPr lang="zh-CN" altLang="en-US" cap="none">
              <a:solidFill>
                <a:schemeClr val="bg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0049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C6C56D-2D11-41DA-BE03-82BB6C9B5B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                                       C</a:t>
            </a:r>
            <a:r>
              <a:rPr lang="en-US" altLang="zh-CN" cap="none" dirty="0"/>
              <a:t>ode for tracking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FA1F910-DEF2-40EB-BC3A-2FA67E8FD7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7194" y="326231"/>
            <a:ext cx="4977375" cy="6060391"/>
          </a:xfrm>
        </p:spPr>
      </p:pic>
    </p:spTree>
    <p:extLst>
      <p:ext uri="{BB962C8B-B14F-4D97-AF65-F5344CB8AC3E}">
        <p14:creationId xmlns:p14="http://schemas.microsoft.com/office/powerpoint/2010/main" val="16454220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4A15DE-2B2E-4A54-BD3A-15B4DFFF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</a:t>
            </a:r>
            <a:r>
              <a:rPr lang="en-US" altLang="zh-CN" cap="none" dirty="0"/>
              <a:t>imited </a:t>
            </a:r>
            <a:endParaRPr lang="zh-CN" altLang="en-US" dirty="0"/>
          </a:p>
        </p:txBody>
      </p:sp>
      <p:pic>
        <p:nvPicPr>
          <p:cNvPr id="6146" name="Picture 2" descr="Image result for out of energy">
            <a:extLst>
              <a:ext uri="{FF2B5EF4-FFF2-40B4-BE49-F238E27FC236}">
                <a16:creationId xmlns:a16="http://schemas.microsoft.com/office/drawing/2014/main" id="{DF5819C3-FEF7-4ADB-86C8-86A1D3AC3E0D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1846" y="2097088"/>
            <a:ext cx="5715000" cy="3219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0F65B72-FF02-4DDC-9CB4-C801FFCAFE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066" y="1781556"/>
            <a:ext cx="2829182" cy="353498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61030F9-BF60-4A26-A735-833064CC664A}"/>
              </a:ext>
            </a:extLst>
          </p:cNvPr>
          <p:cNvSpPr txBox="1"/>
          <p:nvPr/>
        </p:nvSpPr>
        <p:spPr>
          <a:xfrm>
            <a:off x="1141413" y="5486400"/>
            <a:ext cx="571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Arduino	</a:t>
            </a:r>
            <a:endParaRPr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38568F84-0143-45CE-9FAB-4BFDD2F3CBBE}"/>
              </a:ext>
            </a:extLst>
          </p:cNvPr>
          <p:cNvSpPr txBox="1"/>
          <p:nvPr/>
        </p:nvSpPr>
        <p:spPr>
          <a:xfrm>
            <a:off x="7857066" y="5486400"/>
            <a:ext cx="28291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Raspberry Pi</a:t>
            </a:r>
          </a:p>
        </p:txBody>
      </p:sp>
    </p:spTree>
    <p:extLst>
      <p:ext uri="{BB962C8B-B14F-4D97-AF65-F5344CB8AC3E}">
        <p14:creationId xmlns:p14="http://schemas.microsoft.com/office/powerpoint/2010/main" val="13990097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4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CC892AB0-7D6D-4FC9-9105-0CB427161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807353E4-FA19-40CB-8AF8-3A8E6704BE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72533" y="0"/>
            <a:ext cx="598488" cy="1981201"/>
            <a:chOff x="194733" y="0"/>
            <a:chExt cx="598488" cy="1981201"/>
          </a:xfrm>
        </p:grpSpPr>
        <p:sp>
          <p:nvSpPr>
            <p:cNvPr id="11" name="Freeform 35">
              <a:extLst>
                <a:ext uri="{FF2B5EF4-FFF2-40B4-BE49-F238E27FC236}">
                  <a16:creationId xmlns:a16="http://schemas.microsoft.com/office/drawing/2014/main" id="{697D009D-8E70-460A-BE57-321BB07641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85221" y="0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12" name="Freeform 36">
              <a:extLst>
                <a:ext uri="{FF2B5EF4-FFF2-40B4-BE49-F238E27FC236}">
                  <a16:creationId xmlns:a16="http://schemas.microsoft.com/office/drawing/2014/main" id="{D0001F35-F282-403E-8D08-0D204D851F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526521" y="1141413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13" name="Freeform 38">
              <a:extLst>
                <a:ext uri="{FF2B5EF4-FFF2-40B4-BE49-F238E27FC236}">
                  <a16:creationId xmlns:a16="http://schemas.microsoft.com/office/drawing/2014/main" id="{3F8A69A2-2D15-40CD-8C14-A18643ABA5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9996" y="1792288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14" name="Freeform 39">
              <a:extLst>
                <a:ext uri="{FF2B5EF4-FFF2-40B4-BE49-F238E27FC236}">
                  <a16:creationId xmlns:a16="http://schemas.microsoft.com/office/drawing/2014/main" id="{B665CA2A-9D55-4786-9343-EB46672627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94733" y="0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15" name="Freeform 40">
              <a:extLst>
                <a:ext uri="{FF2B5EF4-FFF2-40B4-BE49-F238E27FC236}">
                  <a16:creationId xmlns:a16="http://schemas.microsoft.com/office/drawing/2014/main" id="{CEE9BD85-96DF-4CDF-BC0F-C4E46062B3A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02721" y="24288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16" name="Rectangle 41">
              <a:extLst>
                <a:ext uri="{FF2B5EF4-FFF2-40B4-BE49-F238E27FC236}">
                  <a16:creationId xmlns:a16="http://schemas.microsoft.com/office/drawing/2014/main" id="{6BB6F5E5-6CA3-4B20-86A7-1174D6E71F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693208" y="0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0328E69E-CE3D-4110-8BF7-AD3C0C10CB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085512" y="0"/>
            <a:ext cx="650875" cy="1730375"/>
            <a:chOff x="11347978" y="0"/>
            <a:chExt cx="650875" cy="1730375"/>
          </a:xfrm>
        </p:grpSpPr>
        <p:sp>
          <p:nvSpPr>
            <p:cNvPr id="19" name="Freeform 32">
              <a:extLst>
                <a:ext uri="{FF2B5EF4-FFF2-40B4-BE49-F238E27FC236}">
                  <a16:creationId xmlns:a16="http://schemas.microsoft.com/office/drawing/2014/main" id="{30F84C80-9E12-4460-B88F-D03839F0C8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67041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20" name="Freeform 33">
              <a:extLst>
                <a:ext uri="{FF2B5EF4-FFF2-40B4-BE49-F238E27FC236}">
                  <a16:creationId xmlns:a16="http://schemas.microsoft.com/office/drawing/2014/main" id="{2F84C18C-5783-48FF-9DE0-FDA327CFC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47978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21" name="Freeform 34">
              <a:extLst>
                <a:ext uri="{FF2B5EF4-FFF2-40B4-BE49-F238E27FC236}">
                  <a16:creationId xmlns:a16="http://schemas.microsoft.com/office/drawing/2014/main" id="{08C6A855-346C-4589-9AD4-5E15BCBC7A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4678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22" name="Freeform 37">
              <a:extLst>
                <a:ext uri="{FF2B5EF4-FFF2-40B4-BE49-F238E27FC236}">
                  <a16:creationId xmlns:a16="http://schemas.microsoft.com/office/drawing/2014/main" id="{7E64BEE6-1157-421C-A02A-47639E4D9F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94053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F64806C9-3599-45A7-BCFF-F762C54276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440267" y="5118101"/>
            <a:ext cx="650875" cy="1730375"/>
            <a:chOff x="118533" y="5118101"/>
            <a:chExt cx="650875" cy="1730375"/>
          </a:xfrm>
        </p:grpSpPr>
        <p:sp>
          <p:nvSpPr>
            <p:cNvPr id="25" name="Freeform 32">
              <a:extLst>
                <a:ext uri="{FF2B5EF4-FFF2-40B4-BE49-F238E27FC236}">
                  <a16:creationId xmlns:a16="http://schemas.microsoft.com/office/drawing/2014/main" id="{41D6E755-9558-4CAA-8F56-469D231C35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237596" y="6335713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26" name="Freeform 33">
              <a:extLst>
                <a:ext uri="{FF2B5EF4-FFF2-40B4-BE49-F238E27FC236}">
                  <a16:creationId xmlns:a16="http://schemas.microsoft.com/office/drawing/2014/main" id="{8FCD41C4-606C-446C-8C81-6353C64424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118533" y="622141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27" name="Freeform 34">
              <a:extLst>
                <a:ext uri="{FF2B5EF4-FFF2-40B4-BE49-F238E27FC236}">
                  <a16:creationId xmlns:a16="http://schemas.microsoft.com/office/drawing/2014/main" id="{274CFBE4-CEA6-4C81-BB1E-83E1896771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385233" y="5118101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28" name="Freeform 37">
              <a:extLst>
                <a:ext uri="{FF2B5EF4-FFF2-40B4-BE49-F238E27FC236}">
                  <a16:creationId xmlns:a16="http://schemas.microsoft.com/office/drawing/2014/main" id="{24813D3D-7B30-42F2-9065-1B40F140C7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V="1">
              <a:off x="464608" y="5299075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287AC97-A8E8-4B45-A50A-3057A88B40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11229445" y="4867275"/>
            <a:ext cx="598488" cy="1981201"/>
            <a:chOff x="11424178" y="4867275"/>
            <a:chExt cx="598488" cy="1981201"/>
          </a:xfrm>
        </p:grpSpPr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57D70AA8-D36C-4DF9-B7D7-4E2C9BEFD9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14666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74D88556-8C5B-41AF-9FA0-92D2734708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55966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33" name="Freeform 38">
              <a:extLst>
                <a:ext uri="{FF2B5EF4-FFF2-40B4-BE49-F238E27FC236}">
                  <a16:creationId xmlns:a16="http://schemas.microsoft.com/office/drawing/2014/main" id="{17E00558-8912-48C6-8202-D8A2D854B7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19441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34" name="Freeform 39">
              <a:extLst>
                <a:ext uri="{FF2B5EF4-FFF2-40B4-BE49-F238E27FC236}">
                  <a16:creationId xmlns:a16="http://schemas.microsoft.com/office/drawing/2014/main" id="{7E4C092A-90EF-4870-97FC-C2D97FD2CE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24178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35" name="Freeform 40">
              <a:extLst>
                <a:ext uri="{FF2B5EF4-FFF2-40B4-BE49-F238E27FC236}">
                  <a16:creationId xmlns:a16="http://schemas.microsoft.com/office/drawing/2014/main" id="{0C8C091A-4902-4B98-BB6B-AF6FA1174B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32166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  <p:sp>
          <p:nvSpPr>
            <p:cNvPr id="36" name="Rectangle 41">
              <a:extLst>
                <a:ext uri="{FF2B5EF4-FFF2-40B4-BE49-F238E27FC236}">
                  <a16:creationId xmlns:a16="http://schemas.microsoft.com/office/drawing/2014/main" id="{50C57AA3-5B6E-4C49-9AE3-D130A25404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22653" y="6596063"/>
              <a:ext cx="23813" cy="252413"/>
            </a:xfrm>
            <a:prstGeom prst="rect">
              <a:avLst/>
            </a:prstGeom>
            <a:solidFill>
              <a:schemeClr val="tx2">
                <a:alpha val="80000"/>
              </a:schemeClr>
            </a:solidFill>
            <a:ln>
              <a:noFill/>
            </a:ln>
            <a:extLst/>
          </p:spPr>
        </p:sp>
      </p:grpSp>
      <p:sp>
        <p:nvSpPr>
          <p:cNvPr id="38" name="Rectangle 37">
            <a:extLst>
              <a:ext uri="{FF2B5EF4-FFF2-40B4-BE49-F238E27FC236}">
                <a16:creationId xmlns:a16="http://schemas.microsoft.com/office/drawing/2014/main" id="{6D29BE04-4454-4832-B83F-10D001BFF9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5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ound Diagonal Corner Rectangle 7">
            <a:extLst>
              <a:ext uri="{FF2B5EF4-FFF2-40B4-BE49-F238E27FC236}">
                <a16:creationId xmlns:a16="http://schemas.microsoft.com/office/drawing/2014/main" id="{98714CE9-3C2C-48E1-8B8F-CFB7735C43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22867" y="766234"/>
            <a:ext cx="10346266" cy="5325532"/>
          </a:xfrm>
          <a:prstGeom prst="round2DiagRect">
            <a:avLst>
              <a:gd name="adj1" fmla="val 4147"/>
              <a:gd name="adj2" fmla="val 0"/>
            </a:avLst>
          </a:prstGeom>
          <a:solidFill>
            <a:schemeClr val="bg2">
              <a:lumMod val="50000"/>
              <a:alpha val="80000"/>
            </a:schemeClr>
          </a:solidFill>
          <a:ln w="19050" cap="sq">
            <a:solidFill>
              <a:srgbClr val="FFFFFF">
                <a:alpha val="60000"/>
              </a:srgb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2354C443-E195-4215-8A4A-DA15AEDD11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7445" y="1168078"/>
            <a:ext cx="9048219" cy="1092200"/>
          </a:xfrm>
        </p:spPr>
        <p:txBody>
          <a:bodyPr anchor="ctr">
            <a:normAutofit/>
          </a:bodyPr>
          <a:lstStyle/>
          <a:p>
            <a:pPr algn="ctr"/>
            <a:r>
              <a:rPr lang="en-US" altLang="zh-CN" cap="none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video	</a:t>
            </a:r>
            <a:endParaRPr lang="zh-CN" altLang="en-US" cap="none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9ce5bbd32050d5da6b7fa2c539208d45">
            <a:hlinkClick r:id="" action="ppaction://media"/>
            <a:extLst>
              <a:ext uri="{FF2B5EF4-FFF2-40B4-BE49-F238E27FC236}">
                <a16:creationId xmlns:a16="http://schemas.microsoft.com/office/drawing/2014/main" id="{9CA26BBF-68AE-4EC4-9677-49349002CC5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746875" y="1928548"/>
            <a:ext cx="6637619" cy="3761373"/>
          </a:xfrm>
        </p:spPr>
      </p:pic>
    </p:spTree>
    <p:extLst>
      <p:ext uri="{BB962C8B-B14F-4D97-AF65-F5344CB8AC3E}">
        <p14:creationId xmlns:p14="http://schemas.microsoft.com/office/powerpoint/2010/main" val="2447824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99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06472B-676A-4A75-9FE8-0F82FED6C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3F4B1E88-0357-45CD-BFE7-3F666C9911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622744" y="274626"/>
            <a:ext cx="3717878" cy="3152295"/>
          </a:xfrm>
        </p:spPr>
      </p:pic>
      <p:pic>
        <p:nvPicPr>
          <p:cNvPr id="3078" name="Picture 6" descr="Image result for color joke">
            <a:extLst>
              <a:ext uri="{FF2B5EF4-FFF2-40B4-BE49-F238E27FC236}">
                <a16:creationId xmlns:a16="http://schemas.microsoft.com/office/drawing/2014/main" id="{3D184166-1CDC-4197-8789-73592273F8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757" y="241189"/>
            <a:ext cx="5056012" cy="63200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DC3407F-6C81-404F-A81D-EF1DFBC6E3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22745" y="3426921"/>
            <a:ext cx="3717877" cy="3119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1915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4A15DE-2B2E-4A54-BD3A-15B4DFFF5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L</a:t>
            </a:r>
            <a:r>
              <a:rPr lang="en-US" altLang="zh-CN" cap="none" dirty="0"/>
              <a:t>imited </a:t>
            </a:r>
            <a:endParaRPr lang="zh-CN" altLang="en-US" dirty="0"/>
          </a:p>
        </p:txBody>
      </p:sp>
      <p:sp>
        <p:nvSpPr>
          <p:cNvPr id="8" name="内容占位符 7">
            <a:extLst>
              <a:ext uri="{FF2B5EF4-FFF2-40B4-BE49-F238E27FC236}">
                <a16:creationId xmlns:a16="http://schemas.microsoft.com/office/drawing/2014/main" id="{93DCC021-64A7-47B0-AE9F-7016FC66C5CB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1141413" y="2249488"/>
            <a:ext cx="9906000" cy="5037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dirty="0"/>
          </a:p>
        </p:txBody>
      </p:sp>
      <p:pic>
        <p:nvPicPr>
          <p:cNvPr id="7170" name="Picture 2" descr="Image result for face recognition">
            <a:extLst>
              <a:ext uri="{FF2B5EF4-FFF2-40B4-BE49-F238E27FC236}">
                <a16:creationId xmlns:a16="http://schemas.microsoft.com/office/drawing/2014/main" id="{9422813E-5D3F-4791-8E4F-843C1DE1B0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1724329"/>
            <a:ext cx="7145776" cy="47609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1692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97057D-AF45-4D8E-81FC-67507DD242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 dirty="0"/>
              <a:t>Cost	</a:t>
            </a:r>
            <a:endParaRPr lang="zh-CN" altLang="en-US" cap="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2623890-8FB1-46C6-B152-5A8826C34D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Arduino -- $20</a:t>
            </a:r>
          </a:p>
          <a:p>
            <a:r>
              <a:rPr lang="en-US" altLang="zh-CN" dirty="0"/>
              <a:t>A Pixy2 camera module -$60</a:t>
            </a:r>
          </a:p>
          <a:p>
            <a:r>
              <a:rPr lang="en-US" altLang="zh-CN" dirty="0"/>
              <a:t>SD card and SD card reader -- $10</a:t>
            </a:r>
          </a:p>
          <a:p>
            <a:r>
              <a:rPr lang="en-US" altLang="zh-CN" dirty="0"/>
              <a:t>Wires and resistances -- $1</a:t>
            </a:r>
          </a:p>
          <a:p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0474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DCD0CA-C861-4EE8-B2FC-FFC8867DE7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 dirty="0"/>
              <a:t>Reference	</a:t>
            </a:r>
            <a:endParaRPr lang="zh-CN" altLang="en-US" cap="none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29AE5FD-6910-43EF-B215-68CF535F92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hlinkClick r:id="rId2"/>
              </a:rPr>
              <a:t>https://docs.pixycam.com/wiki/doku.php?id=wiki:v2:overview</a:t>
            </a:r>
            <a:r>
              <a:rPr lang="en-US" altLang="zh-CN" dirty="0"/>
              <a:t>  </a:t>
            </a:r>
          </a:p>
          <a:p>
            <a:r>
              <a:rPr lang="en-US" altLang="zh-CN" dirty="0"/>
              <a:t>https://randomnerdtutorials.com/guide-to-sd-card-module-with-arduino/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200467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A47C933-8E0D-4FD7-9178-710D54DD8E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9905998" cy="147857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310A6B8-BAB5-48FA-8C13-79487AD371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6" name="Picture 2" descr="è¿åçç§çï¼è§é¢ï¼çµå½±ï¼çµå½±æå½±æºä»é¦æ¬¡ç´å°ç°å¨è¡èéï¼å»æç»èå¾ææ¨æåå¼ï¼èçå¤å¤çéå¤´ï¼å¨åç¦»åéç°å®ä¾è¯ â å¾åºç¢éå¾ç#">
            <a:extLst>
              <a:ext uri="{FF2B5EF4-FFF2-40B4-BE49-F238E27FC236}">
                <a16:creationId xmlns:a16="http://schemas.microsoft.com/office/drawing/2014/main" id="{A0090FCE-F769-4BA4-B65E-5FF20BFCA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939209"/>
            <a:ext cx="6344351" cy="46218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cameras in mobile">
            <a:extLst>
              <a:ext uri="{FF2B5EF4-FFF2-40B4-BE49-F238E27FC236}">
                <a16:creationId xmlns:a16="http://schemas.microsoft.com/office/drawing/2014/main" id="{4C698B0C-15BB-494C-A140-5B29AC36A4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52067" y="1235418"/>
            <a:ext cx="5783226" cy="3610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98401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54C443-E195-4215-8A4A-DA15AEDD1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basic structure of this Module</a:t>
            </a:r>
            <a:endParaRPr lang="zh-CN" alt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 descr="Image result for the structure of pixy2">
            <a:extLst>
              <a:ext uri="{FF2B5EF4-FFF2-40B4-BE49-F238E27FC236}">
                <a16:creationId xmlns:a16="http://schemas.microsoft.com/office/drawing/2014/main" id="{3827A27D-594A-4D3A-A5B0-B54DEE29362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233" r="9991"/>
          <a:stretch/>
        </p:blipFill>
        <p:spPr bwMode="auto">
          <a:xfrm>
            <a:off x="1141412" y="2249487"/>
            <a:ext cx="6626088" cy="3541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2E4E54E-D0D6-4C28-A8C6-E96D1935DD19}"/>
              </a:ext>
            </a:extLst>
          </p:cNvPr>
          <p:cNvSpPr txBox="1"/>
          <p:nvPr/>
        </p:nvSpPr>
        <p:spPr>
          <a:xfrm>
            <a:off x="8033657" y="2174033"/>
            <a:ext cx="340567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/>
              <a:t>3.5 x 2.8 x 1.6 inches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/>
              <a:t>Processor: NXP LPC4330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/>
              <a:t>1296×976 resolution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/>
              <a:t>Arduino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/>
              <a:t>Raspberry Pi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 err="1"/>
              <a:t>Beaglebone</a:t>
            </a:r>
            <a:r>
              <a:rPr lang="en-US" altLang="zh-CN" dirty="0"/>
              <a:t> Black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zh-CN" dirty="0"/>
              <a:t>LEGO</a:t>
            </a:r>
          </a:p>
          <a:p>
            <a:pPr marL="285750" indent="-285750">
              <a:buFont typeface="Wingdings" panose="05000000000000000000" pitchFamily="2" charset="2"/>
              <a:buChar char="l"/>
            </a:pPr>
            <a:endParaRPr lang="en-US" altLang="zh-CN" dirty="0"/>
          </a:p>
          <a:p>
            <a:endParaRPr lang="en-US" altLang="zh-CN" dirty="0"/>
          </a:p>
          <a:p>
            <a:pPr marL="285750" indent="-285750">
              <a:buFont typeface="Wingdings" panose="05000000000000000000" pitchFamily="2" charset="2"/>
              <a:buChar char="l"/>
            </a:pPr>
            <a:endParaRPr lang="zh-CN" altLang="en-US" dirty="0"/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0288784E-C513-4EFE-8A01-773AAA666E8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Processor: NXP LPC4330, 204 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MHz</a:t>
            </a: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B334ADAA-1B5A-4034-8FAC-BE3AE3F927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15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Processor: NXP LPC4330, 204 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MHz</a:t>
            </a: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80CB5787-42AE-465A-A1FF-3FFF9A2F391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" y="304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Processor: NXP LPC4330, 204 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MHz</a:t>
            </a: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678C90CF-07B0-4C73-915C-5251B00FD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45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Processor: NXP LPC4330, 204 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MHz</a:t>
            </a:r>
            <a:r>
              <a:rPr kumimoji="0" lang="zh-CN" altLang="zh-CN" sz="10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kumimoji="0" lang="zh-CN" altLang="zh-CN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7771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54C443-E195-4215-8A4A-DA15AEDD1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parts of this project	</a:t>
            </a:r>
            <a:endParaRPr lang="zh-CN" alt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https://www.mouser.com/images/arduino/lrg/A000066_SPL.jpg">
            <a:extLst>
              <a:ext uri="{FF2B5EF4-FFF2-40B4-BE49-F238E27FC236}">
                <a16:creationId xmlns:a16="http://schemas.microsoft.com/office/drawing/2014/main" id="{0B0E63E4-995F-4199-96A2-B91EA96F7070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8251" y="1658144"/>
            <a:ext cx="5132916" cy="3541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594D2B9-A56E-49DF-B4EC-F46C766BE6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061" y="1658144"/>
            <a:ext cx="3903389" cy="3541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094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8A798D-05C9-4EBF-8AA1-197B437FF6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H</a:t>
            </a:r>
            <a:r>
              <a:rPr lang="en-US" altLang="zh-CN" cap="none" dirty="0"/>
              <a:t>ow to connect Arduino and SD card reader?</a:t>
            </a:r>
            <a:endParaRPr lang="zh-CN" altLang="en-US" dirty="0"/>
          </a:p>
        </p:txBody>
      </p:sp>
      <p:pic>
        <p:nvPicPr>
          <p:cNvPr id="4098" name="Picture 2" descr="Picture of Step 2 : Hardware Installation">
            <a:extLst>
              <a:ext uri="{FF2B5EF4-FFF2-40B4-BE49-F238E27FC236}">
                <a16:creationId xmlns:a16="http://schemas.microsoft.com/office/drawing/2014/main" id="{A82405EC-B6E9-4782-A158-D867552CFA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413" y="2188369"/>
            <a:ext cx="4886325" cy="3257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2316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54C443-E195-4215-8A4A-DA15AEDD1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Addition module </a:t>
            </a:r>
            <a:endParaRPr lang="zh-CN" altLang="en-US" cap="none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ECB94FAE-2CE1-42D8-AAA4-F01C5769FEC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9485" y="2209731"/>
            <a:ext cx="5312568" cy="3541712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99A1FCA3-E2DB-49EE-9E94-59F91B086D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2053" y="2209731"/>
            <a:ext cx="3761558" cy="3542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891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788A107-FC7B-4A99-A386-4AAC6A9C3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Picture 4" descr="Image result for digital camera working principle with block diagram">
            <a:extLst>
              <a:ext uri="{FF2B5EF4-FFF2-40B4-BE49-F238E27FC236}">
                <a16:creationId xmlns:a16="http://schemas.microsoft.com/office/drawing/2014/main" id="{050A7E66-C41D-495A-968B-C13B21A9F9B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6087" y="355568"/>
            <a:ext cx="10456649" cy="5883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5388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1B5C86-E5F3-403B-8B54-25B4FB14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RGB                                 </a:t>
            </a:r>
            <a:r>
              <a:rPr lang="en-US" altLang="zh-CN" dirty="0" err="1"/>
              <a:t>yuv</a:t>
            </a:r>
            <a:r>
              <a:rPr lang="en-US" altLang="zh-CN" dirty="0"/>
              <a:t>     </a:t>
            </a:r>
            <a:endParaRPr lang="zh-CN" altLang="en-US" dirty="0"/>
          </a:p>
        </p:txBody>
      </p:sp>
      <p:pic>
        <p:nvPicPr>
          <p:cNvPr id="8194" name="Picture 2" descr="Image result for RGB">
            <a:extLst>
              <a:ext uri="{FF2B5EF4-FFF2-40B4-BE49-F238E27FC236}">
                <a16:creationId xmlns:a16="http://schemas.microsoft.com/office/drawing/2014/main" id="{4F8FAB91-4A6D-404D-9738-8840ED3D0286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0639" y="1960238"/>
            <a:ext cx="2940708" cy="2800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Image result for YUV">
            <a:extLst>
              <a:ext uri="{FF2B5EF4-FFF2-40B4-BE49-F238E27FC236}">
                <a16:creationId xmlns:a16="http://schemas.microsoft.com/office/drawing/2014/main" id="{9FEE8517-F8DB-4FB4-90D4-94D7103545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2731" y="1946614"/>
            <a:ext cx="3752399" cy="281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3DD4668-86B0-4398-8A57-42B73B23B190}"/>
              </a:ext>
            </a:extLst>
          </p:cNvPr>
          <p:cNvSpPr txBox="1"/>
          <p:nvPr/>
        </p:nvSpPr>
        <p:spPr>
          <a:xfrm>
            <a:off x="8829051" y="1946614"/>
            <a:ext cx="28738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The luminance signal 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Chrominance signal U V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18872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6A3ABD-F978-4947-A737-3262119DA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 dirty="0"/>
              <a:t>Calculation	</a:t>
            </a:r>
            <a:endParaRPr lang="zh-CN" altLang="en-US" cap="none" dirty="0"/>
          </a:p>
        </p:txBody>
      </p:sp>
      <p:pic>
        <p:nvPicPr>
          <p:cNvPr id="6" name="内容占位符 5">
            <a:extLst>
              <a:ext uri="{FF2B5EF4-FFF2-40B4-BE49-F238E27FC236}">
                <a16:creationId xmlns:a16="http://schemas.microsoft.com/office/drawing/2014/main" id="{1D2554DC-7FE1-40BF-A2E9-2B614C63DE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9665" y="2702229"/>
            <a:ext cx="4943507" cy="2507576"/>
          </a:xfr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8B67A6A-7FB0-4354-A9B5-2F7AF4503F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9665" y="5209805"/>
            <a:ext cx="2516187" cy="87461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C7D2182F-EDA7-4F1C-BBE7-70F9A2602C49}"/>
              </a:ext>
            </a:extLst>
          </p:cNvPr>
          <p:cNvSpPr txBox="1"/>
          <p:nvPr/>
        </p:nvSpPr>
        <p:spPr>
          <a:xfrm>
            <a:off x="6549271" y="2219536"/>
            <a:ext cx="4599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Reduce the affect from the brightness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3AD8A66-0E95-45A3-9422-774AA5DD65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1413" y="2711316"/>
            <a:ext cx="4073096" cy="2876908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0FE6F167-4ECF-4D1B-B54E-3ABAAFCD3016}"/>
              </a:ext>
            </a:extLst>
          </p:cNvPr>
          <p:cNvSpPr txBox="1"/>
          <p:nvPr/>
        </p:nvSpPr>
        <p:spPr>
          <a:xfrm>
            <a:off x="1042737" y="2097088"/>
            <a:ext cx="41717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The equation of RGB and YUV trans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76600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电路">
  <a:themeElements>
    <a:clrScheme name="Circuit">
      <a:dk1>
        <a:sysClr val="windowText" lastClr="000000"/>
      </a:dk1>
      <a:lt1>
        <a:sysClr val="window" lastClr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4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4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48000"/>
                <a:hueMod val="106000"/>
                <a:satMod val="140000"/>
                <a:lumMod val="42000"/>
              </a:schemeClr>
              <a:schemeClr val="phClr">
                <a:tint val="98000"/>
                <a:hueMod val="92000"/>
                <a:satMod val="220000"/>
                <a:lumMod val="9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142578CA-DEC9-49C3-80AF-C113973CC9A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164</Words>
  <Application>Microsoft Office PowerPoint</Application>
  <PresentationFormat>宽屏</PresentationFormat>
  <Paragraphs>39</Paragraphs>
  <Slides>16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1" baseType="lpstr">
      <vt:lpstr>Arial</vt:lpstr>
      <vt:lpstr>Times New Roman</vt:lpstr>
      <vt:lpstr>Tw Cen MT</vt:lpstr>
      <vt:lpstr>Wingdings</vt:lpstr>
      <vt:lpstr>电路</vt:lpstr>
      <vt:lpstr>Camera Module</vt:lpstr>
      <vt:lpstr>PowerPoint 演示文稿</vt:lpstr>
      <vt:lpstr>The basic structure of this Module</vt:lpstr>
      <vt:lpstr>Other parts of this project </vt:lpstr>
      <vt:lpstr>How to connect Arduino and SD card reader?</vt:lpstr>
      <vt:lpstr>Addition module </vt:lpstr>
      <vt:lpstr>PowerPoint 演示文稿</vt:lpstr>
      <vt:lpstr>RGB                                 yuv     </vt:lpstr>
      <vt:lpstr>Calculation </vt:lpstr>
      <vt:lpstr>                                        Code for tracking</vt:lpstr>
      <vt:lpstr>Limited </vt:lpstr>
      <vt:lpstr>The video </vt:lpstr>
      <vt:lpstr>PowerPoint 演示文稿</vt:lpstr>
      <vt:lpstr>Limited </vt:lpstr>
      <vt:lpstr>Cost </vt:lpstr>
      <vt:lpstr>Reference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Camera Module</dc:title>
  <dc:creator>lin weipeng</dc:creator>
  <cp:lastModifiedBy>lin weipeng</cp:lastModifiedBy>
  <cp:revision>8</cp:revision>
  <dcterms:created xsi:type="dcterms:W3CDTF">2019-03-01T18:49:06Z</dcterms:created>
  <dcterms:modified xsi:type="dcterms:W3CDTF">2019-03-02T02:42:00Z</dcterms:modified>
</cp:coreProperties>
</file>